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62" r:id="rId4"/>
    <p:sldId id="273" r:id="rId5"/>
    <p:sldId id="258" r:id="rId6"/>
    <p:sldId id="270" r:id="rId7"/>
    <p:sldId id="271" r:id="rId8"/>
    <p:sldId id="264" r:id="rId9"/>
    <p:sldId id="266" r:id="rId10"/>
    <p:sldId id="267" r:id="rId11"/>
    <p:sldId id="268" r:id="rId12"/>
    <p:sldId id="26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1DDE8-E23A-4024-9D42-AFED133DC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uk-UA" sz="3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сім'я у традиційному українському суспільстві</a:t>
            </a:r>
            <a:br>
              <a:rPr lang="ru-RU" sz="3400" b="0" i="0" dirty="0">
                <a:effectLst/>
                <a:latin typeface="corerhinobold"/>
              </a:rPr>
            </a:br>
            <a:endParaRPr lang="ru-RU" sz="3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A1021-DC9F-4E60-AA38-DCE94F43D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1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Батьки, матері та їхні діти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kern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Родинна конфліктність. насильство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kern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цікаві </a:t>
            </a:r>
            <a:r>
              <a:rPr lang="uk-UA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факти і міфи про українську </a:t>
            </a:r>
            <a:r>
              <a:rPr lang="ru-RU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ЖІНКУ</a:t>
            </a:r>
          </a:p>
          <a:p>
            <a:endParaRPr lang="ru-RU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004A5-CEF0-4DAB-A64F-839EA441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737860" y="429079"/>
            <a:ext cx="6183693" cy="476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AE4A-E919-436B-BD2D-EA8D2A16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82" y="2767438"/>
            <a:ext cx="3401484" cy="7856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Міф про культ дошлюбної цноти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CCC56-5D3E-4E56-B14B-0B5A90D6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187" y="3216921"/>
            <a:ext cx="7872264" cy="258168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Цей міф спростовує практика вечорниць чи досвіток – </a:t>
            </a:r>
            <a:r>
              <a:rPr lang="uk-UA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вечірньо</a:t>
            </a: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-нічних посиденьок дівчат та хлопців протягом всього осінньо-зимового періоду.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Дівчата збиралися в хаті самотньої жінки і спільно пряли, хлопці приходили до них в гості.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Невід’ємною частиною вечорниць було спільне спання – хлопці та дівчата спали разом на підлозі, на соломі. Тут-таки відбувалися еротичні та сексуальні ігри.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 вечорницях панували ґендерні ієрархії – хлопчачі гурти розглядали жіночі гурти певною мірою як свою власність.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C7062C-0382-466C-8912-1B8A98A8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329" y="3205490"/>
            <a:ext cx="3401484" cy="245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F42C7C-3648-4DC9-B699-1345B20E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91" y="145931"/>
            <a:ext cx="4487332" cy="262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F4C530-690E-434F-9497-FB686689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891" y="216359"/>
            <a:ext cx="4834093" cy="276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BECCC-DEB3-78CA-E362-D24CBCE27A17}"/>
              </a:ext>
            </a:extLst>
          </p:cNvPr>
          <p:cNvSpPr txBox="1"/>
          <p:nvPr/>
        </p:nvSpPr>
        <p:spPr>
          <a:xfrm>
            <a:off x="5885645" y="5798601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1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AE4A-E919-436B-BD2D-EA8D2A16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67" y="2691369"/>
            <a:ext cx="4057451" cy="73274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Міф про романтичний образ матері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2171BC-2805-4618-A65B-61C10EED2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84" y="259717"/>
            <a:ext cx="4368800" cy="228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45CCC56-5D3E-4E56-B14B-0B5A90D6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425" y="3257005"/>
            <a:ext cx="5098475" cy="28694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Через відсутність засобів контрацепції жінка практично все життя ходила вагітною – в середньому – від 7 до 12 дітей.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Однак це була вимушена багатодітність, при чому матеріальної можливості утримувати цих дітей часто не було. Тому інколи навіть заміжні жінки вдавались до переривання вагітності.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Ставлення матері до новонародженої дитини в родинах, де вже було багато дітей, не могло бути дуже позитивним.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950DBB-523F-4199-BF88-A4F2D829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258" y="0"/>
            <a:ext cx="2367864" cy="379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FDDC3E-489D-4353-A933-80DD8A95C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316" y="2026669"/>
            <a:ext cx="2300344" cy="379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1BE739-F448-4B64-A849-73D43C75C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900" y="65568"/>
            <a:ext cx="2367864" cy="379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EFA04-3748-6B0C-61DD-785393E4AE4D}"/>
              </a:ext>
            </a:extLst>
          </p:cNvPr>
          <p:cNvSpPr txBox="1"/>
          <p:nvPr/>
        </p:nvSpPr>
        <p:spPr>
          <a:xfrm>
            <a:off x="5874490" y="5693119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6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AE4A-E919-436B-BD2D-EA8D2A16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925" y="3292127"/>
            <a:ext cx="4587669" cy="75365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Міф про освіченість української жінки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CCC56-5D3E-4E56-B14B-0B5A90D6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302" y="3668953"/>
            <a:ext cx="10927395" cy="2240357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7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Батьки не вважали за потрібне віддавати дівчат у науку. Дівчина шкільного віку була особливо потрібна в господарстві.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7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 шляху освіти </a:t>
            </a:r>
            <a:r>
              <a:rPr lang="uk-UA" sz="17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дівчаток</a:t>
            </a:r>
            <a:r>
              <a:rPr lang="uk-UA" sz="17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ставали саме їхні матері – господині в хаті потрібна була дівчина-помічниця по господарству.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7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Довірчих стосунків між поколіннями практично не було – знання про сексуальне життя молоді дівчата швидше отримували від старших подруг чи сестер, ніж від матері. Навіть допомагати під час пологів запрошували бабу-повитуху, а не матір.</a:t>
            </a:r>
            <a:endParaRPr lang="ru-RU" sz="17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E0A192-371D-426B-8D2C-4C8B7CBA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659" y="200375"/>
            <a:ext cx="4707704" cy="296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711CCE-D63C-4983-BA6A-E0B50F2F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03" y="200374"/>
            <a:ext cx="5023191" cy="288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E0DBC-D36C-A2DE-A258-5431FB9FBDC0}"/>
              </a:ext>
            </a:extLst>
          </p:cNvPr>
          <p:cNvSpPr txBox="1"/>
          <p:nvPr/>
        </p:nvSpPr>
        <p:spPr>
          <a:xfrm>
            <a:off x="5859887" y="5731549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A9A9AE-3E29-4D6F-72D7-9351A8443715}"/>
              </a:ext>
            </a:extLst>
          </p:cNvPr>
          <p:cNvSpPr txBox="1"/>
          <p:nvPr/>
        </p:nvSpPr>
        <p:spPr>
          <a:xfrm>
            <a:off x="5032581" y="235974"/>
            <a:ext cx="6934629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Борисенко В. К. Весільні звичаї та обряди на Україні. Київ, 1998. 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Вовк Хв. Шлюбний ритуал та обряди України. Студії з української етнографії та антропології. Київ, 1995. 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Ігнатенко</a:t>
            </a: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І. </a:t>
            </a:r>
            <a:r>
              <a:rPr lang="uk-UA" sz="1600" kern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Батьки, матері та їхні діти у традиційному українському суспільстві.</a:t>
            </a: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URL</a:t>
            </a: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uk-UA" sz="1600" kern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https://genderindetail.org.ua/season-topic/mater-batkiv/batki-materi-ta-ihni-diti-u-traditsiynomu-ukrainskomu-suspilstvi-134505.html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Кирчів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Р. Ф. Сім’я і сімейний побут. Етнографія України: </a:t>
            </a: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Навч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посібник / За ред. С. А. Макарчука. С. 321–340. 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Курочкін О. “Ти до мене не прийшла…”: Як освічувалися у коханні наші пращури  </a:t>
            </a:r>
            <a:r>
              <a:rPr lang="uk-UA" sz="1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Берегиня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2000. №4. С.19–28. 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Кісь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О. Жінка в традиційній українській культурі (друга половина </a:t>
            </a: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ХІХ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початок </a:t>
            </a: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ХХ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ст.). </a:t>
            </a: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URL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https://www.hroniky.com/news/view/8452-istoriia-matriarkhatu-v-tradytsiinii-ukrainskii-kulturi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Маслійчук</a:t>
            </a: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В. </a:t>
            </a:r>
            <a:r>
              <a:rPr lang="uk-UA" sz="1600" kern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Насильство у родині на Лівобережній та Слобідській Україні у другій половині XVIII ст. </a:t>
            </a:r>
            <a:r>
              <a:rPr lang="pl-PL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URL</a:t>
            </a: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uk-UA" sz="1600" u="sng" kern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https://genderindetail.org.ua/library/authors/volodimir-masliychuk.html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Чмелик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Р. Мала українська селянська сім’я другої половини </a:t>
            </a: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ХІХ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початку </a:t>
            </a:r>
            <a:r>
              <a:rPr lang="uk-UA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ХХ</a:t>
            </a: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ст. (структура і функції). Львів, 1999.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B633-9B21-66AA-F90F-15C53544386B}"/>
              </a:ext>
            </a:extLst>
          </p:cNvPr>
          <p:cNvSpPr txBox="1"/>
          <p:nvPr/>
        </p:nvSpPr>
        <p:spPr>
          <a:xfrm>
            <a:off x="1455313" y="1716525"/>
            <a:ext cx="3451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РЕКОМЕНДОВАНА ЛІТЕРАТУРА: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4030C-3411-4B1B-82D2-ECE87177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491" y="878372"/>
            <a:ext cx="4629340" cy="6415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kumimoji="0" lang="uk-UA" sz="2700" b="1" u="none" strike="noStrike" spc="0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Батьки, матері та їхні діти</a:t>
            </a:r>
            <a:br>
              <a:rPr kumimoji="0" lang="en-US" sz="3200" u="none" strike="noStrike" spc="0" normalizeH="0" baseline="0" noProof="0" dirty="0">
                <a:ln>
                  <a:noFill/>
                </a:ln>
                <a:uLnTx/>
                <a:uFillTx/>
              </a:rPr>
            </a:b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EAF88-9C99-43A8-AF52-3EA594B3E37E}"/>
              </a:ext>
            </a:extLst>
          </p:cNvPr>
          <p:cNvSpPr txBox="1"/>
          <p:nvPr/>
        </p:nvSpPr>
        <p:spPr>
          <a:xfrm>
            <a:off x="373487" y="1873686"/>
            <a:ext cx="6628449" cy="4105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Cambria" panose="02040503050406030204" pitchFamily="18" charset="0"/>
                <a:ea typeface="Cambria" panose="02040503050406030204" pitchFamily="18" charset="0"/>
              </a:rPr>
              <a:t>ДОГЛЯД ЗА ДІТЬМИ — МАТЕРИНСЬКИЙ ОБОВ’ЯЗОК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Новонародженими немовлятами опікувалися особи жіночої статі: мати, баба, сестра та ін.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Постійна зайнятість у господарстві змушувала матерів рано припиняти грудне вигодовування.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Cambria" panose="02040503050406030204" pitchFamily="18" charset="0"/>
                <a:ea typeface="Cambria" panose="02040503050406030204" pitchFamily="18" charset="0"/>
              </a:rPr>
              <a:t>ЧОЛОВІКИ ТРИМАЛИСЯ ВІД НЕМОВЛЯТ ОСТОРОНЬ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«Ходити коло дітей» і виконувати хатню роботу вважалося не чоловічою справою, смерть дружини і наявність малих дітей оберталися для чоловіка справжньою трагедією.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Cambria" panose="02040503050406030204" pitchFamily="18" charset="0"/>
                <a:ea typeface="Cambria" panose="02040503050406030204" pitchFamily="18" charset="0"/>
              </a:rPr>
              <a:t>ДІТЕЙ ЗАЛУЧАЛИ ДО РОБОТИ  З МАЛЕЧКУ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Ігри малят, хлопчиків зокрема, наслідували хліборобську працю дорослих. Дівчатка натомість відтворювали жіночі види праці.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 праці у власному господарстві, батьки могли віддавати дітей у найми за гроші або натуральні продукти.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 descr="Изображение выглядит как вода, дерево, река, путешествует&#10;&#10;Автоматически созданное описание">
            <a:extLst>
              <a:ext uri="{FF2B5EF4-FFF2-40B4-BE49-F238E27FC236}">
                <a16:creationId xmlns:a16="http://schemas.microsoft.com/office/drawing/2014/main" id="{72F15728-EC97-423C-B67B-B19D4860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851" y="115910"/>
            <a:ext cx="2069578" cy="2987898"/>
          </a:xfrm>
          <a:prstGeom prst="rect">
            <a:avLst/>
          </a:prstGeom>
        </p:spPr>
      </p:pic>
      <p:pic>
        <p:nvPicPr>
          <p:cNvPr id="7" name="Объект 6" descr="Изображение выглядит как трава, внешний, поле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FEFC8B21-CEE7-47A8-8576-B9FD7509D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030" y="3231001"/>
            <a:ext cx="4694750" cy="25747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DB5731-564F-4A5B-B557-BBCD93A76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593" y="115910"/>
            <a:ext cx="1932528" cy="2857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522972-8F4F-0802-C15F-79EE6C7F4029}"/>
              </a:ext>
            </a:extLst>
          </p:cNvPr>
          <p:cNvSpPr txBox="1"/>
          <p:nvPr/>
        </p:nvSpPr>
        <p:spPr>
          <a:xfrm>
            <a:off x="5629699" y="5806816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1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3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43" name="Picture 25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27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3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3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 3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5992A-5311-4A3C-B168-4AE5FE7020A2}"/>
              </a:ext>
            </a:extLst>
          </p:cNvPr>
          <p:cNvSpPr txBox="1"/>
          <p:nvPr/>
        </p:nvSpPr>
        <p:spPr>
          <a:xfrm>
            <a:off x="1451579" y="2015732"/>
            <a:ext cx="555035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uk-UA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C594A86-71EB-4DF5-86FF-5BC020E7A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588" y="151555"/>
            <a:ext cx="2093029" cy="28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FA40AE-CF99-4D4A-AE30-5D1E6D16E8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76" y="3138486"/>
            <a:ext cx="4432224" cy="28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3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3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E989C0-CDDF-4573-A845-5D6EC1BC5B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911" y="185584"/>
            <a:ext cx="1999297" cy="276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0CD076-8EAC-494E-9BE1-B5ED025926D4}"/>
              </a:ext>
            </a:extLst>
          </p:cNvPr>
          <p:cNvSpPr txBox="1"/>
          <p:nvPr/>
        </p:nvSpPr>
        <p:spPr>
          <a:xfrm>
            <a:off x="1737361" y="898982"/>
            <a:ext cx="463406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Батьки, матері та їхні діти</a:t>
            </a:r>
            <a:br>
              <a:rPr kumimoji="0" lang="uk-UA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br>
              <a:rPr kumimoji="0" lang="uk-UA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05CA6D-1C79-413B-9C92-88DEDCAF07FF}"/>
              </a:ext>
            </a:extLst>
          </p:cNvPr>
          <p:cNvSpPr txBox="1"/>
          <p:nvPr/>
        </p:nvSpPr>
        <p:spPr>
          <a:xfrm>
            <a:off x="416677" y="2089794"/>
            <a:ext cx="672885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З пелюшок у дітей виховували покору батьківському слову й волі.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Авторитет батьків проявлявся у їхньому слові, насамперед благословенні або проклятті.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про послух/непослух батькам уже дорослих, одружених і самостійних дітей.</a:t>
            </a:r>
            <a:endParaRPr lang="uk-UA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Батьки могли застосовувати фізичне насильство до дітей через непослух, байдикування, неробство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 незалежність, фізична перевага, а подекуди, можливо, й дитячі образи на батьків могли спричиняти побої, коли дорослі вже діти били своїх старих батьків.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8CB10-F585-A319-38D8-1FF942E07120}"/>
              </a:ext>
            </a:extLst>
          </p:cNvPr>
          <p:cNvSpPr txBox="1"/>
          <p:nvPr/>
        </p:nvSpPr>
        <p:spPr>
          <a:xfrm>
            <a:off x="5884214" y="5879904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7C764-0726-4C53-AE70-A9F4C0C7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590" y="196694"/>
            <a:ext cx="4427710" cy="733493"/>
          </a:xfrm>
        </p:spPr>
        <p:txBody>
          <a:bodyPr>
            <a:noAutofit/>
          </a:bodyPr>
          <a:lstStyle/>
          <a:p>
            <a:pPr algn="ctr"/>
            <a:r>
              <a:rPr kumimoji="0" lang="uk-UA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НАСТАНОВА НА РОЗМНОЖЕННЯ </a:t>
            </a:r>
            <a:br>
              <a:rPr kumimoji="0" lang="uk-UA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БАГАТОДІТНІСТЬ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652128-734B-4406-B3AE-1B5D6308A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963" y="1130759"/>
            <a:ext cx="5721526" cy="4227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7E8660-AEC1-4F71-91BC-D70FDC94FD62}"/>
              </a:ext>
            </a:extLst>
          </p:cNvPr>
          <p:cNvSpPr txBox="1"/>
          <p:nvPr/>
        </p:nvSpPr>
        <p:spPr>
          <a:xfrm>
            <a:off x="384222" y="196694"/>
            <a:ext cx="5711778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Пріоритетна вимога до сім'ї – виконання репродуктивної функції – материнство/батьківство.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 у подружжя дітей трактувалася як найбільша трагедія.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традиційних суспільствах відповідальність за відсутність у родині дітей покладали, насамперед, на дружину.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Жінка мала народжувати стільки дітей, «скільки Бог дав», тому до будь-якого виду регулювання вагітності (контрацепція, а тим паче аборти) народна мораль ставилася вкрай негативно.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uk-UA" sz="1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 постійного відтворення, відсутність безпечної контрацепції і, як наслідок, вагітності одна за одною вели до того, що численні малі діти ставали для батьків тягарем і морокою.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в безплідді, і в «надмірній» вагітності, коли численних дітей нічим було годувати, чоловіки винуватили жінок.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Острах перед небажаною черговою вагітністю іноді призводив до обмеження й припинення сексу, незважаючи на сексуальне бажання і потяг.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C1E3A-A946-B387-6208-4A8494718756}"/>
              </a:ext>
            </a:extLst>
          </p:cNvPr>
          <p:cNvSpPr txBox="1"/>
          <p:nvPr/>
        </p:nvSpPr>
        <p:spPr>
          <a:xfrm>
            <a:off x="5858903" y="5679751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9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человек, внешний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3F71397-6640-4C72-82B7-EF357BD34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829" y="321590"/>
            <a:ext cx="3884185" cy="54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49A2A7-327A-4EAF-A467-53253861E863}"/>
              </a:ext>
            </a:extLst>
          </p:cNvPr>
          <p:cNvSpPr txBox="1"/>
          <p:nvPr/>
        </p:nvSpPr>
        <p:spPr>
          <a:xfrm>
            <a:off x="665663" y="941649"/>
            <a:ext cx="703548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Традиційна українська родина була патріархальною й існувала як великий інститут пригноблення жінки й молодших членів родини.</a:t>
            </a: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Вагому частку кримінальних справ XVIII-XIX ст. складають бійки подружжя або побиття чоловіком дружини (зафіксовано сотні випадків убивств у родині).</a:t>
            </a:r>
            <a:endParaRPr lang="uk-UA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Більшість кримінальних справ, у яких фігурантками є жінки, стосуються </a:t>
            </a:r>
            <a:r>
              <a:rPr kumimoji="0" lang="uk-UA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дітозгубства</a:t>
            </a: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(поява позашлюбної дитини каралася як громадою, так і церквою, і, певною мірою, державою)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1075C5-0D48-4291-A3FC-815FC954353F}"/>
              </a:ext>
            </a:extLst>
          </p:cNvPr>
          <p:cNvSpPr txBox="1"/>
          <p:nvPr/>
        </p:nvSpPr>
        <p:spPr>
          <a:xfrm>
            <a:off x="845883" y="281884"/>
            <a:ext cx="6420577" cy="49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1" i="0" u="none" strike="noStrike" kern="18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Родинна конфліктність. насильство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325150-2018-40D2-84C3-095DFF696CB2}"/>
              </a:ext>
            </a:extLst>
          </p:cNvPr>
          <p:cNvSpPr txBox="1"/>
          <p:nvPr/>
        </p:nvSpPr>
        <p:spPr>
          <a:xfrm>
            <a:off x="474748" y="3779093"/>
            <a:ext cx="693811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2000" algn="just">
              <a:spcBef>
                <a:spcPts val="600"/>
              </a:spcBef>
            </a:pP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 званий “темний” бік побутування сім’ї:  бійки між чоловіком та дружиною, авторитарна влада батьків над дітьми, врешті, випадки інцесту та зґвалтування, низка інших конфліктних ситуацій – дозволяють стверджувати відносність поняття домашнього затишку. </a:t>
            </a:r>
          </a:p>
          <a:p>
            <a:pPr indent="432000" algn="just">
              <a:spcBef>
                <a:spcPts val="600"/>
              </a:spcBef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Рукоприкладство було </a:t>
            </a: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поширеним в тогочасних </a:t>
            </a:r>
            <a:r>
              <a:rPr lang="uk-UA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міжлюдських</a:t>
            </a:r>
            <a:r>
              <a:rPr lang="uk-UA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взаєминах, як приватних, так і публічних: щодо підданих (чи кріпаків), дітей, підлеглих, підозрюваних тощо.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DCDEE-9165-378A-61D2-ECE6496962C3}"/>
              </a:ext>
            </a:extLst>
          </p:cNvPr>
          <p:cNvSpPr txBox="1"/>
          <p:nvPr/>
        </p:nvSpPr>
        <p:spPr>
          <a:xfrm>
            <a:off x="5624096" y="5778664"/>
            <a:ext cx="6104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9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AE4A-E919-436B-BD2D-EA8D2A16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63" y="516742"/>
            <a:ext cx="3273099" cy="197817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Особливості родинного життя та причини конфліктності у родинах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CCC56-5D3E-4E56-B14B-0B5A90D6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470" y="3429000"/>
            <a:ext cx="11323910" cy="254889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Дроблення селянських родин з усіма складними економічними наслідками продовжувалося до кінця XIX </a:t>
            </a:r>
            <a:r>
              <a:rPr lang="uk-UA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cт</a:t>
            </a: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Виокремлення дітей в окреме домогосподарство було підставою для поглиблення конфліктності в межах традиційних родинних відносин: батьки – діти – бабки – діди – сестри – брати.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Пияцтво одного з подружжя чи інших членів родини.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Вторгнення в кровноспоріднене середовище нової особи – невістки, зятя (приймака) з іншої родини, а чи й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суспільного прошарку.</a:t>
            </a:r>
            <a:endParaRPr lang="uk-UA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Проблема влади й нерівності у родині.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BF204-44B6-44BE-BD3F-38E094CFBE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346" y="170907"/>
            <a:ext cx="4054191" cy="27910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1BF30E-FCA7-411B-A20C-F3F31196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54" y="170907"/>
            <a:ext cx="4054191" cy="27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735831-C762-C614-5DF1-C73482B6450A}"/>
              </a:ext>
            </a:extLst>
          </p:cNvPr>
          <p:cNvSpPr txBox="1"/>
          <p:nvPr/>
        </p:nvSpPr>
        <p:spPr>
          <a:xfrm>
            <a:off x="5550794" y="5721293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4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AE4A-E919-436B-BD2D-EA8D2A16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02" y="0"/>
            <a:ext cx="5857650" cy="767425"/>
          </a:xfrm>
        </p:spPr>
        <p:txBody>
          <a:bodyPr>
            <a:normAutofit fontScale="90000"/>
          </a:bodyPr>
          <a:lstStyle/>
          <a:p>
            <a:r>
              <a:rPr kumimoji="0" lang="uk-UA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Особливості родинного життя та причини конфліктності у родинах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CCC56-5D3E-4E56-B14B-0B5A90D6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655" y="765343"/>
            <a:ext cx="7353836" cy="5337161"/>
          </a:xfrm>
        </p:spPr>
        <p:txBody>
          <a:bodyPr numCol="2"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Чоловік – жінка. 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Батьки – діти. </a:t>
            </a:r>
            <a:endParaRPr lang="uk-UA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Свекор (свекруха) – невістка. </a:t>
            </a:r>
            <a:endParaRPr lang="uk-UA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Теща (тесть) – зять. </a:t>
            </a:r>
            <a:endParaRPr lang="uk-UA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Брати та сестри. </a:t>
            </a:r>
            <a:endParaRPr lang="uk-UA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Дорослі діти та мачуха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Родинна солідарність. </a:t>
            </a: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6F4C2A-BEF9-4045-97EE-DCE0338F5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612"/>
            <a:ext cx="4572000" cy="320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5767F-FF3A-4C17-A4C2-0A0F45F53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466" y="3251699"/>
            <a:ext cx="4436533" cy="270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56494D-02AA-45FA-BA61-1E296AE43F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74" y="3418598"/>
            <a:ext cx="3775453" cy="23207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C6B73-B9C7-45B5-B44B-AE01C455D0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535" y="878028"/>
            <a:ext cx="3079956" cy="401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EA8813-5FC1-3981-A613-D3608B2E4FE1}"/>
              </a:ext>
            </a:extLst>
          </p:cNvPr>
          <p:cNvSpPr txBox="1"/>
          <p:nvPr/>
        </p:nvSpPr>
        <p:spPr>
          <a:xfrm>
            <a:off x="3052293" y="3278331"/>
            <a:ext cx="6104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8971A-71B2-2CFB-81DD-3BEAE97471F4}"/>
              </a:ext>
            </a:extLst>
          </p:cNvPr>
          <p:cNvSpPr txBox="1"/>
          <p:nvPr/>
        </p:nvSpPr>
        <p:spPr>
          <a:xfrm>
            <a:off x="6096000" y="5872192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8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93BD4BD-F824-422B-955B-2E57AB60A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824" y="2998301"/>
            <a:ext cx="2345654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4D3A7-EDA2-4253-A93A-1EDC5E890684}"/>
              </a:ext>
            </a:extLst>
          </p:cNvPr>
          <p:cNvSpPr txBox="1"/>
          <p:nvPr/>
        </p:nvSpPr>
        <p:spPr>
          <a:xfrm>
            <a:off x="387392" y="4025344"/>
            <a:ext cx="5241783" cy="1657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Розповіді про рівень насильства над жінками в традиційних українських селянських сім’ях часто були надмірно жорстокими, і це питання не штурханця чи потиличника, а дуже серйозного, часом – кривавого насильства.</a:t>
            </a:r>
            <a:endParaRPr lang="ru-RU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C99BD-2423-4AB3-8E07-7AAD50B09A89}"/>
              </a:ext>
            </a:extLst>
          </p:cNvPr>
          <p:cNvSpPr txBox="1"/>
          <p:nvPr/>
        </p:nvSpPr>
        <p:spPr>
          <a:xfrm>
            <a:off x="444404" y="2412366"/>
            <a:ext cx="4649273" cy="32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</a:rPr>
              <a:t>МІФ ПРО ПОВНОПРАВНІСТЬ ЖІНКИ У РОДИНІ</a:t>
            </a:r>
            <a:endParaRPr lang="ru-RU" dirty="0">
              <a:effectLst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F0ED06-9F82-4F68-9A80-FF6B0558A4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261" y="65108"/>
            <a:ext cx="419481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E6D592A-D247-43DF-8DB3-C59640074A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750" y="3017148"/>
            <a:ext cx="1936121" cy="277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4DC8E2-1D57-4604-A415-37A2C8646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677" y="65108"/>
            <a:ext cx="2494926" cy="396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6269D1-E50F-47CB-B253-0F19CA9B2FF4}"/>
              </a:ext>
            </a:extLst>
          </p:cNvPr>
          <p:cNvSpPr txBox="1"/>
          <p:nvPr/>
        </p:nvSpPr>
        <p:spPr>
          <a:xfrm>
            <a:off x="925830" y="520016"/>
            <a:ext cx="3423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1" i="0" u="none" strike="noStrike" kern="18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цікаві </a:t>
            </a:r>
            <a:r>
              <a:rPr kumimoji="0" lang="uk-UA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факти Й міфи про українську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родину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3DD19-8D9B-A497-F508-A3C6E9644AA2}"/>
              </a:ext>
            </a:extLst>
          </p:cNvPr>
          <p:cNvSpPr txBox="1"/>
          <p:nvPr/>
        </p:nvSpPr>
        <p:spPr>
          <a:xfrm>
            <a:off x="6012285" y="5796680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352922-CA83-48D4-B129-234B3B174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76" y="2993127"/>
            <a:ext cx="4421209" cy="280236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45CCC56-5D3E-4E56-B14B-0B5A90D6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4913" y="2823482"/>
            <a:ext cx="4829578" cy="488625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МІФ ПРО РОМАНТИЧНІ ПОЧУТТЯ ЯК ОСНОВУ ШЛЮБУ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9E3E8-EFF5-486E-B730-1FE4223E38B2}"/>
              </a:ext>
            </a:extLst>
          </p:cNvPr>
          <p:cNvSpPr txBox="1"/>
          <p:nvPr/>
        </p:nvSpPr>
        <p:spPr>
          <a:xfrm>
            <a:off x="296216" y="3428488"/>
            <a:ext cx="6973264" cy="2333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Визначальними були економічний та господарський чинники.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Гендерна рівність зберігалась у сенсі безправності нареченої та нареченого у виборі партнера – замість них це найчастіше робили батьки.</a:t>
            </a:r>
            <a:endParaRPr lang="uk-UA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Переконанням, вмовлянням, примусом,  погрозами батьки домагалися, аби син чи донька одружилися з тим, кого рідні вважали найвигіднішою партією. Нерідко наречені вперше бачили один одного аж у день весілля.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DD354E-511E-43B7-943A-82069107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1013"/>
            <a:ext cx="5270495" cy="280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B59EEA-D3DB-4C49-B1F5-3D955960D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282" y="141353"/>
            <a:ext cx="4421209" cy="256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54EA0-F98C-F016-477A-4A93015F4D22}"/>
              </a:ext>
            </a:extLst>
          </p:cNvPr>
          <p:cNvSpPr txBox="1"/>
          <p:nvPr/>
        </p:nvSpPr>
        <p:spPr>
          <a:xfrm>
            <a:off x="5784491" y="5839062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r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3909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1127</Words>
  <Application>Microsoft Office PowerPoint</Application>
  <PresentationFormat>Широкоэкранный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Cambria</vt:lpstr>
      <vt:lpstr>corerhinobold</vt:lpstr>
      <vt:lpstr>Gill Sans MT</vt:lpstr>
      <vt:lpstr>Symbol</vt:lpstr>
      <vt:lpstr>Times New Roman</vt:lpstr>
      <vt:lpstr>Галерея</vt:lpstr>
      <vt:lpstr>сім'я у традиційному українському суспільстві </vt:lpstr>
      <vt:lpstr>Батьки, матері та їхні діти </vt:lpstr>
      <vt:lpstr>Презентация PowerPoint</vt:lpstr>
      <vt:lpstr>НАСТАНОВА НА РОЗМНОЖЕННЯ  І БАГАТОДІТНІСТЬ </vt:lpstr>
      <vt:lpstr>Презентация PowerPoint</vt:lpstr>
      <vt:lpstr>Особливості родинного життя та причини конфліктності у родинах </vt:lpstr>
      <vt:lpstr>Особливості родинного життя та причини конфліктності у родинах</vt:lpstr>
      <vt:lpstr>Презентация PowerPoint</vt:lpstr>
      <vt:lpstr>Презентация PowerPoint</vt:lpstr>
      <vt:lpstr>Міф про культ дошлюбної цноти </vt:lpstr>
      <vt:lpstr>Міф про романтичний образ матері </vt:lpstr>
      <vt:lpstr>Міф про освіченість української жінки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сім'я у традиційному українському суспільстві</dc:title>
  <dc:creator>User</dc:creator>
  <cp:lastModifiedBy>user1</cp:lastModifiedBy>
  <cp:revision>23</cp:revision>
  <dcterms:created xsi:type="dcterms:W3CDTF">2020-05-19T11:45:01Z</dcterms:created>
  <dcterms:modified xsi:type="dcterms:W3CDTF">2024-03-08T13:31:50Z</dcterms:modified>
</cp:coreProperties>
</file>